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37"/>
  </p:notesMasterIdLst>
  <p:handoutMasterIdLst>
    <p:handoutMasterId r:id="rId38"/>
  </p:handoutMasterIdLst>
  <p:sldIdLst>
    <p:sldId id="361" r:id="rId2"/>
    <p:sldId id="338" r:id="rId3"/>
    <p:sldId id="371" r:id="rId4"/>
    <p:sldId id="385" r:id="rId5"/>
    <p:sldId id="374" r:id="rId6"/>
    <p:sldId id="368" r:id="rId7"/>
    <p:sldId id="387" r:id="rId8"/>
    <p:sldId id="382" r:id="rId9"/>
    <p:sldId id="388" r:id="rId10"/>
    <p:sldId id="392" r:id="rId11"/>
    <p:sldId id="389" r:id="rId12"/>
    <p:sldId id="393" r:id="rId13"/>
    <p:sldId id="394" r:id="rId14"/>
    <p:sldId id="395" r:id="rId15"/>
    <p:sldId id="396" r:id="rId16"/>
    <p:sldId id="390" r:id="rId17"/>
    <p:sldId id="398" r:id="rId18"/>
    <p:sldId id="399" r:id="rId19"/>
    <p:sldId id="416" r:id="rId20"/>
    <p:sldId id="400" r:id="rId21"/>
    <p:sldId id="401" r:id="rId22"/>
    <p:sldId id="402" r:id="rId23"/>
    <p:sldId id="415" r:id="rId24"/>
    <p:sldId id="403" r:id="rId25"/>
    <p:sldId id="405" r:id="rId26"/>
    <p:sldId id="406" r:id="rId27"/>
    <p:sldId id="404" r:id="rId28"/>
    <p:sldId id="407" r:id="rId29"/>
    <p:sldId id="408" r:id="rId30"/>
    <p:sldId id="413" r:id="rId31"/>
    <p:sldId id="409" r:id="rId32"/>
    <p:sldId id="410" r:id="rId33"/>
    <p:sldId id="411" r:id="rId34"/>
    <p:sldId id="412" r:id="rId35"/>
    <p:sldId id="414" r:id="rId3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2EDC"/>
    <a:srgbClr val="007434"/>
    <a:srgbClr val="9EBFD4"/>
    <a:srgbClr val="F4C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41" autoAdjust="0"/>
    <p:restoredTop sz="92813" autoAdjust="0"/>
  </p:normalViewPr>
  <p:slideViewPr>
    <p:cSldViewPr>
      <p:cViewPr varScale="1">
        <p:scale>
          <a:sx n="102" d="100"/>
          <a:sy n="102" d="100"/>
        </p:scale>
        <p:origin x="104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7A310A2-6535-4417-8FA8-AA0E3BD8E381}" type="datetimeFigureOut">
              <a:rPr lang="en-US" smtClean="0"/>
              <a:t>2/20/24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F8B6821C-F382-4246-80AA-F937D9CF3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A968B9A5-E803-4C2D-B955-F74BDA24F802}" type="datetimeFigureOut">
              <a:rPr lang="en-US" smtClean="0"/>
              <a:t>2/20/24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A82CFD2B-B1E9-4286-B907-F22A15B9E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27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17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98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03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79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52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and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01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7</a:t>
            </a:r>
          </a:p>
          <a:p>
            <a:pPr marL="228600" indent="-228600">
              <a:buAutoNum type="arabicParenR"/>
            </a:pPr>
            <a:r>
              <a:rPr lang="en-US" dirty="0"/>
              <a:t>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4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2/20/24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327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11B3707-FD6F-4357-B18B-37D39DF1D0B5}" type="datetimeFigureOut">
              <a:rPr lang="en-US" smtClean="0"/>
              <a:t>2/20/24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tiff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2.tiff"/><Relationship Id="rId7" Type="http://schemas.openxmlformats.org/officeDocument/2006/relationships/image" Target="../media/image24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tiff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8.emf"/><Relationship Id="rId7" Type="http://schemas.openxmlformats.org/officeDocument/2006/relationships/image" Target="../media/image4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51.png"/><Relationship Id="rId7" Type="http://schemas.openxmlformats.org/officeDocument/2006/relationships/image" Target="../media/image620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6.wmf"/><Relationship Id="rId3" Type="http://schemas.openxmlformats.org/officeDocument/2006/relationships/image" Target="../media/image10.png"/><Relationship Id="rId7" Type="http://schemas.openxmlformats.org/officeDocument/2006/relationships/image" Target="../media/image3.wmf"/><Relationship Id="rId12" Type="http://schemas.openxmlformats.org/officeDocument/2006/relationships/oleObject" Target="../embeddings/oleObject4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5.wmf"/><Relationship Id="rId5" Type="http://schemas.openxmlformats.org/officeDocument/2006/relationships/image" Target="../media/image12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1.png"/><Relationship Id="rId9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82296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Arrays</a:t>
            </a:r>
            <a:r>
              <a:rPr lang="en-US"/>
              <a:t>: computing with many numbers</a:t>
            </a:r>
            <a:br>
              <a:rPr lang="en-US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198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457200" y="318477"/>
            <a:ext cx="6858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Example: Shear operator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69426" y="128160"/>
            <a:ext cx="2829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“Matrix transformations”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484703" y="1175629"/>
            <a:ext cx="8202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  <a:cs typeface="Times New Roman" panose="02020603050405020304" pitchFamily="18" charset="0"/>
              </a:rPr>
              <a:t>Matrix-vector multiplication for each vector (point representation in 2D):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8073" y="2074869"/>
                <a:ext cx="2755626" cy="623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4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73" y="2074869"/>
                <a:ext cx="2755626" cy="6232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7484012" y="48814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98073" y="2916988"/>
                <a:ext cx="2751074" cy="519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0.25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1.25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73" y="2916988"/>
                <a:ext cx="2751074" cy="5195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4556406" y="1783268"/>
            <a:ext cx="3215994" cy="2788732"/>
            <a:chOff x="4556406" y="1783268"/>
            <a:chExt cx="3825594" cy="324593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4975635" y="4572000"/>
              <a:ext cx="29718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5181600" y="1992011"/>
              <a:ext cx="0" cy="27323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/>
            <p:cNvSpPr/>
            <p:nvPr/>
          </p:nvSpPr>
          <p:spPr>
            <a:xfrm>
              <a:off x="5181600" y="2590800"/>
              <a:ext cx="1981200" cy="19812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7727129" y="4598313"/>
                  <a:ext cx="4262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7129" y="4598313"/>
                  <a:ext cx="426271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556406" y="1783268"/>
                  <a:ext cx="65474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6406" y="1783268"/>
                  <a:ext cx="654740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Parallelogram 22"/>
            <p:cNvSpPr/>
            <p:nvPr/>
          </p:nvSpPr>
          <p:spPr>
            <a:xfrm>
              <a:off x="5211146" y="2603955"/>
              <a:ext cx="3170854" cy="1954889"/>
            </a:xfrm>
            <a:prstGeom prst="parallelogram">
              <a:avLst>
                <a:gd name="adj" fmla="val 60967"/>
              </a:avLst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07903" y="3634642"/>
                <a:ext cx="2751074" cy="519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0.25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charset="0"/>
                                  </a:rPr>
                                  <m:t>0</m:t>
                                </m:r>
                                <m:r>
                                  <a:rPr lang="en-US" sz="2000" i="1">
                                    <a:latin typeface="Cambria Math" charset="0"/>
                                  </a:rPr>
                                  <m:t>.25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03" y="3634642"/>
                <a:ext cx="2751074" cy="51950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07903" y="4357299"/>
                <a:ext cx="2412840" cy="519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0.25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03" y="4357299"/>
                <a:ext cx="2412840" cy="51950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447477" y="5023725"/>
            <a:ext cx="820209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  <a:cs typeface="Times New Roman" panose="02020603050405020304" pitchFamily="18" charset="0"/>
              </a:rPr>
              <a:t>We can do this better</a:t>
            </a:r>
            <a:r>
              <a:rPr lang="mr-IN" sz="2200" b="1" dirty="0">
                <a:solidFill>
                  <a:srgbClr val="000000"/>
                </a:solidFill>
                <a:cs typeface="Times New Roman" panose="02020603050405020304" pitchFamily="18" charset="0"/>
              </a:rPr>
              <a:t>…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49114" y="5662865"/>
                <a:ext cx="4169796" cy="519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sz="2000" i="1" smtClean="0">
                              <a:latin typeface="Cambria Math" charset="0"/>
                            </a:rPr>
                            <m:t>⋯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0.25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mr-IN" sz="2000" i="1" smtClean="0">
                              <a:latin typeface="Cambria Math" charset="0"/>
                            </a:rPr>
                            <m:t>…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14" y="5662865"/>
                <a:ext cx="4169796" cy="51950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069426" y="5672222"/>
                <a:ext cx="1148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</a:rPr>
                        <m:t>𝒀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charset="0"/>
                        </a:rPr>
                        <m:t>𝑨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charset="0"/>
                        </a:rPr>
                        <m:t>𝑿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426" y="5672222"/>
                <a:ext cx="1148776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851" t="-145902" r="-5851" b="-170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395395" y="6087564"/>
                <a:ext cx="6740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(2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395" y="6087564"/>
                <a:ext cx="674031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11712" t="-8889" r="-12613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410461" y="6257414"/>
                <a:ext cx="665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(2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461" y="6257414"/>
                <a:ext cx="665247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11927" t="-6522" r="-12844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314026" y="6081477"/>
                <a:ext cx="6740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(2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026" y="6081477"/>
                <a:ext cx="674031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11818" t="-8889" r="-13636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61814" y="6365219"/>
                <a:ext cx="30611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: number of data points in the set</a:t>
                </a: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14" y="6365219"/>
                <a:ext cx="3061159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6557" r="-598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402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457200" y="318477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Matrices as operators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5548" y="1238649"/>
            <a:ext cx="84582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SzPct val="100000"/>
              <a:buFont typeface="Arial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grid of 2D points</a:t>
            </a:r>
          </a:p>
          <a:p>
            <a:pPr marL="342900" indent="-342900">
              <a:buClr>
                <a:schemeClr val="accent2"/>
              </a:buClr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 the data using matrix multiply</a:t>
            </a:r>
          </a:p>
          <a:p>
            <a:pPr>
              <a:buClr>
                <a:schemeClr val="accent2"/>
              </a:buClr>
              <a:buSzPct val="100000"/>
            </a:pPr>
            <a:endParaRPr lang="is-IS" sz="2200" i="1" dirty="0">
              <a:solidFill>
                <a:srgbClr val="00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51103" y="2270445"/>
            <a:ext cx="322953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/>
              </a:buClr>
              <a:buSzPct val="100000"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can matrices do?</a:t>
            </a:r>
          </a:p>
          <a:p>
            <a:pPr marL="457200" indent="-457200"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Shear</a:t>
            </a:r>
          </a:p>
          <a:p>
            <a:pPr marL="457200" indent="-457200"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</a:p>
          <a:p>
            <a:pPr marL="457200" indent="-457200"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</a:p>
          <a:p>
            <a:pPr marL="457200" indent="-457200"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</a:t>
            </a:r>
          </a:p>
          <a:p>
            <a:pPr marL="457200" indent="-457200">
              <a:buClr>
                <a:schemeClr val="accent2"/>
              </a:buClr>
              <a:buSzPct val="100000"/>
              <a:buFont typeface="+mj-lt"/>
              <a:buAutoNum type="arabicPeriod"/>
            </a:pP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they translate?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33600"/>
            <a:ext cx="4321748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52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457200" y="318477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Rotation operator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69426" y="128160"/>
            <a:ext cx="2829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“Matrix transformations”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5300" y="1371600"/>
                <a:ext cx="4334456" cy="71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cos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⁡(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sin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⁡(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charset="0"/>
                                  </a:rPr>
                                  <m:t>sin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⁡(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cos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⁡(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4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371600"/>
                <a:ext cx="4334456" cy="7133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470498"/>
            <a:ext cx="3886200" cy="3684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14163" y="2101166"/>
                <a:ext cx="10571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/6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163" y="2101166"/>
                <a:ext cx="105714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2470498"/>
            <a:ext cx="3543300" cy="334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7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457200" y="318477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Scale operator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69426" y="128160"/>
            <a:ext cx="2829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“Matrix transformations”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62435" y="672420"/>
                <a:ext cx="2755626" cy="617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4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435" y="672420"/>
                <a:ext cx="2755626" cy="6174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98" y="1071209"/>
            <a:ext cx="2893102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280" y="3903015"/>
            <a:ext cx="2893102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62074" y="3882392"/>
                <a:ext cx="1118704" cy="527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3/2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74" y="3882392"/>
                <a:ext cx="1118704" cy="527388"/>
              </a:xfrm>
              <a:prstGeom prst="rect">
                <a:avLst/>
              </a:prstGeom>
              <a:blipFill rotWithShape="0">
                <a:blip r:embed="rId5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05479" y="3317534"/>
                <a:ext cx="1388457" cy="585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3/2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3/2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79" y="3317534"/>
                <a:ext cx="1388457" cy="585481"/>
              </a:xfrm>
              <a:prstGeom prst="rect">
                <a:avLst/>
              </a:prstGeom>
              <a:blipFill rotWithShape="0">
                <a:blip r:embed="rId6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436" y="1464825"/>
            <a:ext cx="3131151" cy="2968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86600" y="4579461"/>
                <a:ext cx="1388457" cy="585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3/2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2/3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4579461"/>
                <a:ext cx="1388457" cy="585481"/>
              </a:xfrm>
              <a:prstGeom prst="rect">
                <a:avLst/>
              </a:prstGeom>
              <a:blipFill rotWithShape="0">
                <a:blip r:embed="rId8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719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457200" y="318477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Reflection operator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69426" y="128160"/>
            <a:ext cx="2829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“Matrix transformations”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5800" y="1216680"/>
                <a:ext cx="3214085" cy="617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4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216680"/>
                <a:ext cx="3214085" cy="6174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71160" y="2230623"/>
                <a:ext cx="1043363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160" y="2230623"/>
                <a:ext cx="1043363" cy="5132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743839"/>
            <a:ext cx="3733800" cy="3531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42" y="2743840"/>
            <a:ext cx="3543520" cy="34584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62927" y="6226051"/>
            <a:ext cx="2178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 about y-axis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578099" y="6255534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 about x and y-axis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248400" y="2214968"/>
                <a:ext cx="1235723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214968"/>
                <a:ext cx="1235723" cy="51321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38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457200" y="318477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Translation (shift)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69426" y="128160"/>
            <a:ext cx="2829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“Matrix transformations”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7926" y="1216680"/>
                <a:ext cx="3589829" cy="617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400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0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26" y="1216680"/>
                <a:ext cx="3589829" cy="6174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94735" y="2437728"/>
                <a:ext cx="18063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=0.6;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=1.1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735" y="2437728"/>
                <a:ext cx="1806392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689" r="-270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26" y="2745505"/>
            <a:ext cx="3974610" cy="387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457200" y="318477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Matrices operating on data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53000" y="6324600"/>
            <a:ext cx="4052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“Matrices for </a:t>
            </a:r>
            <a:r>
              <a:rPr lang="en-US"/>
              <a:t>geometry transformation”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4260533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447800" y="4307637"/>
                <a:ext cx="145321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b="1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Data set: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307637"/>
                <a:ext cx="1453218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5462" t="-857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295400"/>
            <a:ext cx="4191000" cy="2822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867400" y="4307636"/>
                <a:ext cx="147085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Data set: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𝑩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307636"/>
                <a:ext cx="1470852" cy="430887"/>
              </a:xfrm>
              <a:prstGeom prst="rect">
                <a:avLst/>
              </a:prstGeom>
              <a:blipFill rotWithShape="0">
                <a:blip r:embed="rId5"/>
                <a:stretch>
                  <a:fillRect l="-5394" t="-857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urved Right Arrow 16"/>
          <p:cNvSpPr/>
          <p:nvPr/>
        </p:nvSpPr>
        <p:spPr>
          <a:xfrm rot="16200000">
            <a:off x="4002881" y="3072180"/>
            <a:ext cx="723900" cy="41910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62524" y="5529630"/>
            <a:ext cx="130099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  <a:cs typeface="Times New Roman" panose="02020603050405020304" pitchFamily="18" charset="0"/>
              </a:rPr>
              <a:t>Rotation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13418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152400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Iclicker</a:t>
            </a: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question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81000" y="990600"/>
                <a:ext cx="8001000" cy="57939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accent2"/>
                  </a:buClr>
                  <a:buSzPct val="100000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triangle has vertices with coordinates (1,1), (2,1) and (2,4). The triangle is transformed by the matrix</a:t>
                </a:r>
              </a:p>
              <a:p>
                <a:pPr>
                  <a:buClr>
                    <a:schemeClr val="accent2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1.5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0.75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buClr>
                    <a:schemeClr val="accent2"/>
                  </a:buClr>
                  <a:buSzPct val="100000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is the operation defined by the matrix above?</a:t>
                </a:r>
              </a:p>
              <a:p>
                <a:pPr marL="457200" indent="-457200">
                  <a:buClr>
                    <a:schemeClr val="accent2"/>
                  </a:buClr>
                  <a:buSzPct val="100000"/>
                  <a:buFont typeface="+mj-lt"/>
                  <a:buAutoNum type="alphaLcParenR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Expand</a:t>
                </a:r>
              </a:p>
              <a:p>
                <a:pPr marL="457200" indent="-457200">
                  <a:buClr>
                    <a:schemeClr val="accent2"/>
                  </a:buClr>
                  <a:buSzPct val="100000"/>
                  <a:buFont typeface="+mj-lt"/>
                  <a:buAutoNum type="alphaLcParenR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Shrink</a:t>
                </a:r>
              </a:p>
              <a:p>
                <a:pPr marL="457200" indent="-457200">
                  <a:buClr>
                    <a:schemeClr val="accent2"/>
                  </a:buClr>
                  <a:buSzPct val="100000"/>
                  <a:buFont typeface="+mj-lt"/>
                  <a:buAutoNum type="alphaLcParenR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Scale</a:t>
                </a:r>
              </a:p>
              <a:p>
                <a:pPr marL="457200" indent="-457200">
                  <a:buClr>
                    <a:schemeClr val="accent2"/>
                  </a:buClr>
                  <a:buSzPct val="100000"/>
                  <a:buFont typeface="+mj-lt"/>
                  <a:buAutoNum type="alphaLcParenR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Rotate</a:t>
                </a:r>
              </a:p>
              <a:p>
                <a:pPr marL="457200" indent="-457200">
                  <a:buClr>
                    <a:schemeClr val="accent2"/>
                  </a:buClr>
                  <a:buSzPct val="100000"/>
                  <a:buFont typeface="+mj-lt"/>
                  <a:buAutoNum type="alphaLcParenR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Reflect</a:t>
                </a:r>
              </a:p>
              <a:p>
                <a:pPr>
                  <a:buClr>
                    <a:schemeClr val="accent2"/>
                  </a:buClr>
                  <a:buSzPct val="100000"/>
                </a:pPr>
                <a:endParaRPr 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accent2"/>
                  </a:buClr>
                  <a:buSzPct val="100000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are the coordinates of the transformed triangle?</a:t>
                </a:r>
              </a:p>
              <a:p>
                <a:pPr>
                  <a:buClr>
                    <a:schemeClr val="accent2"/>
                  </a:buClr>
                  <a:buSzPct val="100000"/>
                </a:pPr>
                <a:endParaRPr 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Clr>
                    <a:schemeClr val="accent2"/>
                  </a:buClr>
                  <a:buSzPct val="100000"/>
                  <a:buFont typeface="+mj-lt"/>
                  <a:buAutoNum type="alphaLcParenR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(0.75,1.5), (0.75,3), (3,3)</a:t>
                </a:r>
              </a:p>
              <a:p>
                <a:pPr marL="457200" indent="-457200">
                  <a:buClr>
                    <a:schemeClr val="accent2"/>
                  </a:buClr>
                  <a:buSzPct val="100000"/>
                  <a:buFont typeface="+mj-lt"/>
                  <a:buAutoNum type="alphaLcParenR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(1.5,0.75), (3,0.75), (3,3)</a:t>
                </a:r>
              </a:p>
              <a:p>
                <a:pPr marL="457200" indent="-457200">
                  <a:buClr>
                    <a:schemeClr val="accent2"/>
                  </a:buClr>
                  <a:buSzPct val="100000"/>
                  <a:buFont typeface="+mj-lt"/>
                  <a:buAutoNum type="alphaLcParenR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(1.5,0.75), (1.5,1.5), (6,1.5)</a:t>
                </a:r>
              </a:p>
              <a:p>
                <a:pPr marL="457200" indent="-457200">
                  <a:buClr>
                    <a:schemeClr val="accent2"/>
                  </a:buClr>
                  <a:buSzPct val="100000"/>
                  <a:buFont typeface="+mj-lt"/>
                  <a:buAutoNum type="alphaLcParenR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(0.75,1.5), (1.5,1.5), (1.5,6)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990600"/>
                <a:ext cx="8001000" cy="5793958"/>
              </a:xfrm>
              <a:prstGeom prst="rect">
                <a:avLst/>
              </a:prstGeom>
              <a:blipFill rotWithShape="0">
                <a:blip r:embed="rId2"/>
                <a:stretch>
                  <a:fillRect l="-991" t="-737" b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693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Notation and special matrices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066800"/>
                <a:ext cx="6019800" cy="44771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6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Square matrix: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/>
                        <a:cs typeface="Arial"/>
                      </a:rPr>
                      <m:t>𝑚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/>
                        <a:cs typeface="Arial"/>
                      </a:rPr>
                      <m:t>=</m:t>
                    </m:r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/>
                        <a:cs typeface="Arial"/>
                      </a:rPr>
                      <m:t>𝑛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spcAft>
                    <a:spcPts val="16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Zero matrix:</a:t>
                </a:r>
              </a:p>
              <a:p>
                <a:pPr marL="342900" indent="-342900">
                  <a:spcAft>
                    <a:spcPts val="16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Identity matrix</a:t>
                </a:r>
              </a:p>
              <a:p>
                <a:pPr marL="342900" indent="-342900">
                  <a:spcAft>
                    <a:spcPts val="16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Symmetric matrix: </a:t>
                </a:r>
              </a:p>
              <a:p>
                <a:pPr marL="342900" indent="-342900">
                  <a:spcAft>
                    <a:spcPts val="15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Permutation matrix:</a:t>
                </a:r>
              </a:p>
              <a:p>
                <a:pPr marL="800100" lvl="1" indent="-342900">
                  <a:spcAft>
                    <a:spcPts val="15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Permutation of the identity matrix</a:t>
                </a:r>
              </a:p>
              <a:p>
                <a:pPr marL="800100" lvl="1" indent="-342900">
                  <a:spcAft>
                    <a:spcPts val="15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Permutes (swaps) rows</a:t>
                </a:r>
              </a:p>
              <a:p>
                <a:pPr marL="342900" indent="-342900">
                  <a:spcAft>
                    <a:spcPts val="1500"/>
                  </a:spcAft>
                  <a:buClr>
                    <a:schemeClr val="accent2"/>
                  </a:buClr>
                  <a:buSzPct val="100000"/>
                  <a:buFont typeface="Arial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Diagonal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brk m:alnAt="7"/>
                      </m:rPr>
                      <a:rPr lang="en-US" sz="2000" i="1">
                        <a:latin typeface="Cambria Math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2000" i="1">
                        <a:latin typeface="Cambria Math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𝑗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| </m:t>
                    </m:r>
                    <m:r>
                      <a:rPr lang="en-US" sz="2000" i="1">
                        <a:latin typeface="Cambria Math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𝑗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spcAft>
                    <a:spcPts val="1500"/>
                  </a:spcAft>
                  <a:buClr>
                    <a:schemeClr val="accent2"/>
                  </a:buClr>
                  <a:buSzPct val="100000"/>
                  <a:buFont typeface="Arial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Triangular matrix: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066800"/>
                <a:ext cx="6019800" cy="4477188"/>
              </a:xfrm>
              <a:prstGeom prst="rect">
                <a:avLst/>
              </a:prstGeom>
              <a:blipFill rotWithShape="0">
                <a:blip r:embed="rId2"/>
                <a:stretch>
                  <a:fillRect l="-912" t="-681" b="-1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489" y="2542845"/>
            <a:ext cx="3195022" cy="493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560576"/>
            <a:ext cx="1328287" cy="438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0" y="2049819"/>
            <a:ext cx="140208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1042805"/>
            <a:ext cx="2142067" cy="76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113075" y="3367722"/>
                <a:ext cx="2575449" cy="813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075" y="3367722"/>
                <a:ext cx="2575449" cy="8138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19734" y="5648902"/>
                <a:ext cx="3798156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Lower triangular: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 ,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0,   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4" y="5648902"/>
                <a:ext cx="3798156" cy="778868"/>
              </a:xfrm>
              <a:prstGeom prst="rect">
                <a:avLst/>
              </a:prstGeom>
              <a:blipFill rotWithShape="0">
                <a:blip r:embed="rId8"/>
                <a:stretch>
                  <a:fillRect l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868639" y="5616669"/>
                <a:ext cx="3818161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Upper triangular: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 ,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≤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0,   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39" y="5616669"/>
                <a:ext cx="3818161" cy="778868"/>
              </a:xfrm>
              <a:prstGeom prst="rect">
                <a:avLst/>
              </a:prstGeom>
              <a:blipFill rotWithShape="0">
                <a:blip r:embed="rId9"/>
                <a:stretch>
                  <a:fillRect l="-1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584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More about matrices </a:t>
            </a:r>
          </a:p>
          <a:p>
            <a:pPr algn="l" eaLnBrk="1" hangingPunct="1">
              <a:spcBef>
                <a:spcPct val="50000"/>
              </a:spcBef>
            </a:pP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76FD4C7-C5D8-A74D-8275-D91F3E3313D0}"/>
                  </a:ext>
                </a:extLst>
              </p:cNvPr>
              <p:cNvSpPr/>
              <p:nvPr/>
            </p:nvSpPr>
            <p:spPr>
              <a:xfrm>
                <a:off x="380010" y="1371600"/>
                <a:ext cx="8382000" cy="4196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6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Rank: the rank of a matrix </a:t>
                </a:r>
                <a:r>
                  <a:rPr lang="en-US" sz="20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is the dimension of the vector space generated by its columns, which is equivalent to the number of linearly independent columns of the matrix.</a:t>
                </a:r>
              </a:p>
              <a:p>
                <a:pPr marL="342900" indent="-342900">
                  <a:spcAft>
                    <a:spcPts val="16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shape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20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6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min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spcAft>
                    <a:spcPts val="16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Matrix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 rank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min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Otherwise, matrix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 deficient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spcAft>
                    <a:spcPts val="16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Singular matrix: a square matrix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invertible if there exists a square matrix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𝐁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𝑩𝑨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𝑰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If the matrix is not invertible, it is called singular.</a:t>
                </a:r>
                <a:endParaRPr 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spcAft>
                    <a:spcPts val="1600"/>
                  </a:spcAft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endParaRPr 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76FD4C7-C5D8-A74D-8275-D91F3E331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10" y="1371600"/>
                <a:ext cx="8382000" cy="4196020"/>
              </a:xfrm>
              <a:prstGeom prst="rect">
                <a:avLst/>
              </a:prstGeom>
              <a:blipFill>
                <a:blip r:embed="rId2"/>
                <a:stretch>
                  <a:fillRect l="-605" t="-1212" r="-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572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81000" y="228600"/>
            <a:ext cx="7772400" cy="762000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r>
              <a:rPr lang="en-US"/>
              <a:t>Some perspective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95400"/>
            <a:ext cx="8305800" cy="5029200"/>
          </a:xfrm>
        </p:spPr>
        <p:txBody>
          <a:bodyPr>
            <a:normAutofit/>
          </a:bodyPr>
          <a:lstStyle/>
          <a:p>
            <a:r>
              <a:rPr lang="en-US" dirty="0"/>
              <a:t>We have so far (mostly) looked at what we can do with single numbers (and functions that return single numbers).</a:t>
            </a:r>
          </a:p>
          <a:p>
            <a:r>
              <a:rPr lang="en-US" dirty="0"/>
              <a:t>Things can get much more interesting once we allow not just one, but many numbers together.</a:t>
            </a:r>
          </a:p>
          <a:p>
            <a:r>
              <a:rPr lang="en-US" dirty="0"/>
              <a:t>It is natural to view an array of numbers as one object with its own rules.</a:t>
            </a:r>
          </a:p>
          <a:p>
            <a:r>
              <a:rPr lang="en-US" dirty="0"/>
              <a:t>The simplest such set of rules is that of a </a:t>
            </a:r>
            <a:r>
              <a:rPr lang="en-US" b="1" dirty="0"/>
              <a:t>vector.</a:t>
            </a:r>
          </a:p>
        </p:txBody>
      </p:sp>
      <p:sp>
        <p:nvSpPr>
          <p:cNvPr id="5" name="Rectangle 4"/>
          <p:cNvSpPr/>
          <p:nvPr/>
        </p:nvSpPr>
        <p:spPr>
          <a:xfrm>
            <a:off x="6543082" y="6324600"/>
            <a:ext cx="2264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“Sound as Vectors”</a:t>
            </a:r>
          </a:p>
        </p:txBody>
      </p:sp>
    </p:spTree>
    <p:extLst>
      <p:ext uri="{BB962C8B-B14F-4D97-AF65-F5344CB8AC3E}">
        <p14:creationId xmlns:p14="http://schemas.microsoft.com/office/powerpoint/2010/main" val="1311075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Norms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063486"/>
            <a:ext cx="8679442" cy="57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59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 of Norms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94" y="949186"/>
            <a:ext cx="8642812" cy="40114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19248" y="187811"/>
            <a:ext cx="2074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“Vector Norms”</a:t>
            </a:r>
          </a:p>
        </p:txBody>
      </p:sp>
    </p:spTree>
    <p:extLst>
      <p:ext uri="{BB962C8B-B14F-4D97-AF65-F5344CB8AC3E}">
        <p14:creationId xmlns:p14="http://schemas.microsoft.com/office/powerpoint/2010/main" val="1796056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Unit Ball: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667000" y="369524"/>
                <a:ext cx="47126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of vectors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norm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369524"/>
                <a:ext cx="4712637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2070" t="-16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6934200" y="6463268"/>
            <a:ext cx="2074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“Vector Norms”</a:t>
            </a:r>
          </a:p>
        </p:txBody>
      </p:sp>
    </p:spTree>
    <p:extLst>
      <p:ext uri="{BB962C8B-B14F-4D97-AF65-F5344CB8AC3E}">
        <p14:creationId xmlns:p14="http://schemas.microsoft.com/office/powerpoint/2010/main" val="787133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/>
              </p:nvPr>
            </p:nvSpPr>
            <p:spPr>
              <a:xfrm>
                <a:off x="457200" y="274639"/>
                <a:ext cx="8229600" cy="563562"/>
              </a:xfrm>
            </p:spPr>
            <p:txBody>
              <a:bodyPr/>
              <a:lstStyle/>
              <a:p>
                <a:r>
                  <a:rPr lang="en-US" dirty="0"/>
                  <a:t>Why should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≥1</m:t>
                    </m:r>
                  </m:oMath>
                </a14:m>
                <a:r>
                  <a:rPr lang="en-US" dirty="0"/>
                  <a:t> when calculating the p-norm?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457200" y="274639"/>
                <a:ext cx="8229600" cy="563562"/>
              </a:xfrm>
              <a:blipFill rotWithShape="0">
                <a:blip r:embed="rId2"/>
                <a:stretch>
                  <a:fillRect l="-741" t="-7527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646799"/>
            <a:ext cx="8712200" cy="20066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059075" y="3708912"/>
            <a:ext cx="24390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228118" y="1346814"/>
            <a:ext cx="0" cy="25016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17319" y="3733003"/>
                <a:ext cx="349855" cy="394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319" y="3733003"/>
                <a:ext cx="349855" cy="39449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15000" y="1155700"/>
                <a:ext cx="537367" cy="3944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1155700"/>
                <a:ext cx="537367" cy="3944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6228118" y="3708912"/>
            <a:ext cx="1696682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>
            <a:off x="5379777" y="2910256"/>
            <a:ext cx="1696682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278603" y="3825614"/>
                <a:ext cx="66684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(1,0)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603" y="3825614"/>
                <a:ext cx="666849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14679" t="-7273" r="-15596" b="-3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423554" y="2116325"/>
                <a:ext cx="66684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(0,1)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554" y="2116325"/>
                <a:ext cx="666849" cy="338554"/>
              </a:xfrm>
              <a:prstGeom prst="rect">
                <a:avLst/>
              </a:prstGeom>
              <a:blipFill rotWithShape="0">
                <a:blip r:embed="rId8"/>
                <a:stretch>
                  <a:fillRect l="-14679" t="-5357" r="-15596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19200"/>
            <a:ext cx="7823200" cy="3683000"/>
          </a:xfrm>
          <a:prstGeom prst="rect">
            <a:avLst/>
          </a:prstGeom>
        </p:spPr>
      </p:pic>
      <p:sp>
        <p:nvSpPr>
          <p:cNvPr id="4" name="Text Box 148"/>
          <p:cNvSpPr txBox="1">
            <a:spLocks noChangeArrowheads="1"/>
          </p:cNvSpPr>
          <p:nvPr/>
        </p:nvSpPr>
        <p:spPr bwMode="auto">
          <a:xfrm>
            <a:off x="457200" y="318477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Iclicker</a:t>
            </a: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question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3048000"/>
            <a:ext cx="4219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a)</a:t>
            </a:r>
          </a:p>
          <a:p>
            <a:r>
              <a:rPr lang="en-US" sz="2400" dirty="0"/>
              <a:t>b)</a:t>
            </a:r>
          </a:p>
          <a:p>
            <a:r>
              <a:rPr lang="en-US" sz="2400" dirty="0"/>
              <a:t>c)</a:t>
            </a:r>
          </a:p>
          <a:p>
            <a:r>
              <a:rPr lang="en-US" sz="2400" dirty="0"/>
              <a:t>d)</a:t>
            </a:r>
          </a:p>
          <a:p>
            <a:r>
              <a:rPr lang="en-US" sz="2400" dirty="0"/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701017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Norms and Errors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763000" cy="51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7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Absolute and Relative Errors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1066800"/>
            <a:ext cx="8877300" cy="1511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2819400"/>
            <a:ext cx="234948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Absolute error:</a:t>
            </a:r>
          </a:p>
          <a:p>
            <a:r>
              <a:rPr lang="en-US" sz="3000" dirty="0"/>
              <a:t>a) </a:t>
            </a:r>
            <a:r>
              <a:rPr lang="en-US" sz="3000" i="1" dirty="0">
                <a:latin typeface="Cambria Math" charset="0"/>
              </a:rPr>
              <a:t>0.2240</a:t>
            </a:r>
          </a:p>
          <a:p>
            <a:r>
              <a:rPr lang="en-US" sz="3000" dirty="0"/>
              <a:t>b) </a:t>
            </a:r>
            <a:r>
              <a:rPr lang="en-US" sz="3000" i="1" dirty="0">
                <a:latin typeface="Cambria Math" charset="0"/>
              </a:rPr>
              <a:t>0.3380</a:t>
            </a:r>
          </a:p>
          <a:p>
            <a:r>
              <a:rPr lang="en-US" sz="3000" dirty="0"/>
              <a:t>c) </a:t>
            </a:r>
            <a:r>
              <a:rPr lang="en-US" sz="3000" i="1" dirty="0">
                <a:latin typeface="Cambria Math" charset="0"/>
              </a:rPr>
              <a:t>0.2513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81600" y="2819400"/>
                <a:ext cx="236308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/>
                  <a:t>Relative error:</a:t>
                </a:r>
              </a:p>
              <a:p>
                <a:r>
                  <a:rPr lang="en-US" sz="3000" b="0" dirty="0"/>
                  <a:t>a) </a:t>
                </a:r>
                <a14:m>
                  <m:oMath xmlns:m="http://schemas.openxmlformats.org/officeDocument/2006/math">
                    <m:r>
                      <a:rPr lang="en-US" sz="3000" b="0" i="1" dirty="0" smtClean="0">
                        <a:latin typeface="Cambria Math" charset="0"/>
                      </a:rPr>
                      <m:t>2.59</m:t>
                    </m:r>
                    <m:sSup>
                      <m:sSupPr>
                        <m:ctrlPr>
                          <a:rPr lang="en-US" sz="3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sz="3000" b="0" i="1" dirty="0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000" b="0" i="1" dirty="0" smtClean="0">
                            <a:latin typeface="Cambria Math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3000" b="0" dirty="0"/>
              </a:p>
              <a:p>
                <a:r>
                  <a:rPr lang="en-US" sz="3000"/>
                  <a:t>b)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 charset="0"/>
                      </a:rPr>
                      <m:t>2.</m:t>
                    </m:r>
                    <m:r>
                      <a:rPr lang="en-US" sz="3000" b="0" i="1" dirty="0" smtClean="0">
                        <a:latin typeface="Cambria Math" charset="0"/>
                      </a:rPr>
                      <m:t>81</m:t>
                    </m:r>
                    <m:sSup>
                      <m:sSupPr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sz="3000" i="1" dirty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000" i="1" dirty="0">
                            <a:latin typeface="Cambria Math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3000" b="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2819400"/>
                <a:ext cx="2363083" cy="1477328"/>
              </a:xfrm>
              <a:prstGeom prst="rect">
                <a:avLst/>
              </a:prstGeom>
              <a:blipFill>
                <a:blip r:embed="rId4"/>
                <a:stretch>
                  <a:fillRect l="-6452" t="-4274" b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182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Matrix Norms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295400"/>
            <a:ext cx="8820150" cy="370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52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Matrix Norms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36485"/>
            <a:ext cx="8382000" cy="2435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638800"/>
            <a:ext cx="7086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34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Matrix Norms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066800"/>
            <a:ext cx="7658100" cy="2565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4495800"/>
            <a:ext cx="79883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0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381000" y="1069461"/>
            <a:ext cx="5943600" cy="685800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2"/>
              </a:buClr>
              <a:buSzPct val="100000"/>
              <a:buNone/>
            </a:pPr>
            <a:r>
              <a:rPr lang="en-US" sz="2400" dirty="0">
                <a:solidFill>
                  <a:srgbClr val="000000"/>
                </a:solidFill>
                <a:cs typeface="Arial"/>
              </a:rPr>
              <a:t>A vector is an element of a Vector Space</a:t>
            </a:r>
          </a:p>
          <a:p>
            <a:endParaRPr lang="en-US" sz="2400" dirty="0">
              <a:solidFill>
                <a:srgbClr val="000000"/>
              </a:solidFill>
              <a:cs typeface="Arial"/>
            </a:endParaRPr>
          </a:p>
          <a:p>
            <a:endParaRPr lang="en-US" sz="2400" dirty="0">
              <a:solidFill>
                <a:srgbClr val="000000"/>
              </a:solidFill>
              <a:cs typeface="Arial"/>
            </a:endParaRPr>
          </a:p>
          <a:p>
            <a:pPr marL="914400" lvl="1" indent="-457200">
              <a:buFont typeface="Arial" pitchFamily="34" charset="0"/>
              <a:buChar char="•"/>
            </a:pPr>
            <a:endParaRPr lang="en-US" dirty="0">
              <a:solidFill>
                <a:srgbClr val="000000"/>
              </a:solidFill>
              <a:cs typeface="Arial"/>
            </a:endParaRPr>
          </a:p>
          <a:p>
            <a:pPr marL="914400" lvl="1" indent="-457200">
              <a:buFont typeface="Arial" pitchFamily="34" charset="0"/>
              <a:buChar char="•"/>
            </a:pPr>
            <a:endParaRPr lang="en-US" dirty="0">
              <a:solidFill>
                <a:srgbClr val="000000"/>
              </a:solidFill>
              <a:cs typeface="Arial"/>
            </a:endParaRPr>
          </a:p>
          <a:p>
            <a:pPr marL="914400" lvl="1" indent="-457200">
              <a:buFont typeface="Arial" pitchFamily="34" charset="0"/>
              <a:buChar char="•"/>
            </a:pPr>
            <a:endParaRPr lang="en-US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905000"/>
            <a:ext cx="3429000" cy="1360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1000" y="3733800"/>
                <a:ext cx="7772400" cy="2462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b="1" dirty="0">
                    <a:solidFill>
                      <a:srgbClr val="000000"/>
                    </a:solidFill>
                    <a:cs typeface="Arial"/>
                  </a:rPr>
                  <a:t>Vector space 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𝓥</m:t>
                    </m:r>
                  </m:oMath>
                </a14:m>
                <a:r>
                  <a:rPr lang="en-US" sz="2400" b="1" dirty="0">
                    <a:solidFill>
                      <a:srgbClr val="000000"/>
                    </a:solidFill>
                    <a:cs typeface="Arial"/>
                  </a:rPr>
                  <a:t>:  </a:t>
                </a: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A vector space is a set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𝒱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 of vectors and a field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of scalars with two operations:</a:t>
                </a: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1) addition: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𝑢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+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𝒱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,  and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𝑢</m:t>
                    </m:r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,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𝒱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2) multiplication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α</m:t>
                    </m:r>
                    <m:r>
                      <a:rPr lang="el-GR" sz="240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𝑢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𝒱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,  and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𝑢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𝒱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 ,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α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733800"/>
                <a:ext cx="7772400" cy="2462213"/>
              </a:xfrm>
              <a:prstGeom prst="rect">
                <a:avLst/>
              </a:prstGeom>
              <a:blipFill rotWithShape="0">
                <a:blip r:embed="rId3"/>
                <a:stretch>
                  <a:fillRect l="-1255" r="-78" b="-22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381000" y="228600"/>
            <a:ext cx="7772400" cy="762000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r>
              <a:rPr lang="en-US" dirty="0"/>
              <a:t>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143000" y="2354645"/>
                <a:ext cx="12518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chemeClr val="accent2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-vector: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2354645"/>
                <a:ext cx="1251818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9211" r="-7317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805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Induced Matrix Norms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91369" y="1920263"/>
                <a:ext cx="2929007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mr-I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is-I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9" y="1920263"/>
                <a:ext cx="2929007" cy="1100558"/>
              </a:xfrm>
              <a:prstGeom prst="rect">
                <a:avLst/>
              </a:prstGeom>
              <a:blipFill>
                <a:blip r:embed="rId2"/>
                <a:stretch>
                  <a:fillRect t="-106818" r="-1293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449339" y="3543185"/>
                <a:ext cx="3013068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mr-I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is-I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r-HR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  <a:cs typeface="Times New Roman" panose="020206030504050203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39" y="3543185"/>
                <a:ext cx="3013068" cy="1142364"/>
              </a:xfrm>
              <a:prstGeom prst="rect">
                <a:avLst/>
              </a:prstGeom>
              <a:blipFill>
                <a:blip r:embed="rId3"/>
                <a:stretch>
                  <a:fillRect t="-101087" r="-1261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393700" y="5284113"/>
                <a:ext cx="2336281" cy="575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mr-I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b="0" i="0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0" y="5284113"/>
                <a:ext cx="2336281" cy="575542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491369" y="6122313"/>
                <a:ext cx="433118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/>
                  <a:t> are the singular value of the matrix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9" y="6122313"/>
                <a:ext cx="4331186" cy="430887"/>
              </a:xfrm>
              <a:prstGeom prst="rect">
                <a:avLst/>
              </a:prstGeom>
              <a:blipFill>
                <a:blip r:embed="rId5"/>
                <a:stretch>
                  <a:fillRect t="-5714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3733800" y="2253448"/>
                <a:ext cx="516891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/>
                  <a:t>Maximum absolute column sum of the matrix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2253448"/>
                <a:ext cx="5168916" cy="430887"/>
              </a:xfrm>
              <a:prstGeom prst="rect">
                <a:avLst/>
              </a:prstGeom>
              <a:blipFill>
                <a:blip r:embed="rId6"/>
                <a:stretch>
                  <a:fillRect l="-1474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3606784" y="3898923"/>
                <a:ext cx="473975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/>
                  <a:t>Maximum absolute row sum of the matrix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784" y="3898923"/>
                <a:ext cx="4739759" cy="430887"/>
              </a:xfrm>
              <a:prstGeom prst="rect">
                <a:avLst/>
              </a:prstGeom>
              <a:blipFill>
                <a:blip r:embed="rId7"/>
                <a:stretch>
                  <a:fillRect l="-1872" t="-11765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C97F7-4017-4126-82BA-9FC51ED44A8D}"/>
                  </a:ext>
                </a:extLst>
              </p:cNvPr>
              <p:cNvSpPr txBox="1"/>
              <p:nvPr/>
            </p:nvSpPr>
            <p:spPr>
              <a:xfrm>
                <a:off x="491369" y="1215392"/>
                <a:ext cx="816126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the matrix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rows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columns: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2C97F7-4017-4126-82BA-9FC51ED44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9" y="1215392"/>
                <a:ext cx="8161262" cy="461665"/>
              </a:xfrm>
              <a:prstGeom prst="rect">
                <a:avLst/>
              </a:prstGeom>
              <a:blipFill>
                <a:blip r:embed="rId8"/>
                <a:stretch>
                  <a:fillRect l="-1087" t="-10811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089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81000" y="228600"/>
            <a:ext cx="838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Properties of Matrix Norms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59" y="1066800"/>
            <a:ext cx="8769281" cy="51401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57989" y="6337300"/>
            <a:ext cx="2098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</a:t>
            </a:r>
            <a:r>
              <a:rPr lang="en-US"/>
              <a:t>“Matrix Norms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5710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457200" y="318477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Iclicker</a:t>
            </a: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question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219200"/>
            <a:ext cx="5432385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Determine the norm of the following matrices:</a:t>
            </a:r>
          </a:p>
          <a:p>
            <a:endParaRPr lang="en-US" sz="2400" i="1" dirty="0">
              <a:solidFill>
                <a:srgbClr val="000000"/>
              </a:solidFill>
              <a:latin typeface="Cambria Math" charset="0"/>
              <a:cs typeface="Times New Roman" panose="02020603050405020304" pitchFamily="18" charset="0"/>
            </a:endParaRPr>
          </a:p>
          <a:p>
            <a:r>
              <a:rPr lang="en-US" sz="2400" i="1" dirty="0">
                <a:solidFill>
                  <a:srgbClr val="000000"/>
                </a:solidFill>
                <a:latin typeface="Cambria Math" charset="0"/>
                <a:cs typeface="Times New Roman" panose="02020603050405020304" pitchFamily="18" charset="0"/>
              </a:rPr>
              <a:t>1)</a:t>
            </a:r>
          </a:p>
          <a:p>
            <a:endParaRPr lang="en-US" sz="2400" i="1" dirty="0">
              <a:solidFill>
                <a:srgbClr val="000000"/>
              </a:solidFill>
              <a:latin typeface="Cambria Math" charset="0"/>
              <a:cs typeface="Times New Roman" panose="02020603050405020304" pitchFamily="18" charset="0"/>
            </a:endParaRPr>
          </a:p>
          <a:p>
            <a:endParaRPr lang="en-US" sz="2400" i="1" dirty="0">
              <a:solidFill>
                <a:srgbClr val="000000"/>
              </a:solidFill>
              <a:latin typeface="Cambria Math" charset="0"/>
              <a:cs typeface="Times New Roman" panose="02020603050405020304" pitchFamily="18" charset="0"/>
            </a:endParaRPr>
          </a:p>
          <a:p>
            <a:endParaRPr lang="en-US" sz="2400" i="1" dirty="0">
              <a:solidFill>
                <a:srgbClr val="000000"/>
              </a:solidFill>
              <a:latin typeface="Cambria Math" charset="0"/>
              <a:cs typeface="Times New Roman" panose="02020603050405020304" pitchFamily="18" charset="0"/>
            </a:endParaRPr>
          </a:p>
          <a:p>
            <a:r>
              <a:rPr lang="en-US" sz="2400" i="1" dirty="0">
                <a:solidFill>
                  <a:srgbClr val="000000"/>
                </a:solidFill>
                <a:latin typeface="Cambria Math" charset="0"/>
                <a:cs typeface="Times New Roman" panose="02020603050405020304" pitchFamily="18" charset="0"/>
              </a:rPr>
              <a:t>2)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0124"/>
          <a:stretch/>
        </p:blipFill>
        <p:spPr>
          <a:xfrm>
            <a:off x="1008149" y="1905000"/>
            <a:ext cx="1811251" cy="1050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8183"/>
          <a:stretch/>
        </p:blipFill>
        <p:spPr>
          <a:xfrm>
            <a:off x="914400" y="3421113"/>
            <a:ext cx="1735051" cy="11742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2774" y="2057400"/>
            <a:ext cx="744114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0" dirty="0"/>
              <a:t>a) 3</a:t>
            </a:r>
          </a:p>
          <a:p>
            <a:r>
              <a:rPr lang="en-US" sz="3000" dirty="0"/>
              <a:t>b) 4</a:t>
            </a:r>
            <a:endParaRPr lang="en-US" sz="3000" b="0" dirty="0"/>
          </a:p>
          <a:p>
            <a:r>
              <a:rPr lang="en-US" sz="3000" dirty="0"/>
              <a:t>c) 5</a:t>
            </a:r>
          </a:p>
          <a:p>
            <a:r>
              <a:rPr lang="en-US" sz="3000" b="0" dirty="0"/>
              <a:t>d) 6</a:t>
            </a:r>
          </a:p>
          <a:p>
            <a:r>
              <a:rPr lang="en-US" sz="3000" dirty="0"/>
              <a:t>e) 7</a:t>
            </a:r>
            <a:endParaRPr lang="en-US" sz="3000" b="0" dirty="0"/>
          </a:p>
          <a:p>
            <a:endParaRPr lang="en-US" sz="3000" b="0" dirty="0"/>
          </a:p>
          <a:p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1940096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457200" y="318477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Iclicker</a:t>
            </a: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question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219200"/>
            <a:ext cx="8424886" cy="289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114800"/>
            <a:ext cx="92044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0" dirty="0"/>
              <a:t>a) 90</a:t>
            </a:r>
          </a:p>
          <a:p>
            <a:r>
              <a:rPr lang="en-US" sz="3000" dirty="0"/>
              <a:t>b) 30</a:t>
            </a:r>
            <a:endParaRPr lang="en-US" sz="3000" b="0" dirty="0"/>
          </a:p>
          <a:p>
            <a:r>
              <a:rPr lang="en-US" sz="3000" dirty="0"/>
              <a:t>c) 20</a:t>
            </a:r>
          </a:p>
          <a:p>
            <a:r>
              <a:rPr lang="en-US" sz="3000" b="0" dirty="0"/>
              <a:t>d) 10</a:t>
            </a:r>
          </a:p>
          <a:p>
            <a:r>
              <a:rPr lang="en-US" sz="3000" dirty="0"/>
              <a:t>e) 5</a:t>
            </a:r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511309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4800"/>
            <a:ext cx="77851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88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4800"/>
            <a:ext cx="7988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60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69863" y="1022252"/>
                <a:ext cx="7794674" cy="54804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The addition and multiplication operations must satisfy:</a:t>
                </a: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(for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𝛽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ℱ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,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𝒱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)</a:t>
                </a: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Associativity: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𝑢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𝑣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+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𝑤</m:t>
                        </m:r>
                      </m:e>
                    </m:d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𝑢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+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𝑣</m:t>
                        </m:r>
                      </m:e>
                    </m:d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+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Commutativity: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𝑢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+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=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+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𝑢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Additive identity: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 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+0=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Additive inverse: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 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−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𝑣</m:t>
                        </m:r>
                      </m:e>
                    </m:d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=0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Associativity </a:t>
                </a:r>
                <a:r>
                  <a:rPr lang="en-US" sz="2400" dirty="0" err="1">
                    <a:solidFill>
                      <a:srgbClr val="000000"/>
                    </a:solidFill>
                    <a:cs typeface="Arial"/>
                  </a:rPr>
                  <a:t>wrt</a:t>
                </a: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 scalar multiplication: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𝛼</m:t>
                    </m:r>
                    <m:r>
                      <a:rPr lang="el-GR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𝛽</m:t>
                        </m:r>
                        <m:r>
                          <a:rPr lang="el-GR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𝑣</m:t>
                        </m:r>
                      </m:e>
                    </m:d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𝛼</m:t>
                        </m:r>
                        <m:r>
                          <a:rPr lang="el-GR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𝛽</m:t>
                        </m:r>
                      </m:e>
                    </m:d>
                    <m:r>
                      <a:rPr lang="el-GR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Distributive </a:t>
                </a:r>
                <a:r>
                  <a:rPr lang="en-US" sz="2400" dirty="0" err="1">
                    <a:solidFill>
                      <a:srgbClr val="000000"/>
                    </a:solidFill>
                    <a:cs typeface="Arial"/>
                  </a:rPr>
                  <a:t>wrt</a:t>
                </a: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 scalar addition: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𝛼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+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𝛽</m:t>
                        </m:r>
                      </m:e>
                    </m:d>
                    <m:r>
                      <a:rPr lang="el-GR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=</m:t>
                    </m:r>
                    <m:r>
                      <a:rPr lang="el-GR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𝛼</m:t>
                    </m:r>
                    <m:r>
                      <a:rPr lang="el-GR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+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𝛽</m:t>
                    </m:r>
                    <m:r>
                      <a:rPr lang="el-GR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Distributive </a:t>
                </a:r>
                <a:r>
                  <a:rPr lang="en-US" sz="2400" dirty="0" err="1">
                    <a:solidFill>
                      <a:srgbClr val="000000"/>
                    </a:solidFill>
                    <a:cs typeface="Arial"/>
                  </a:rPr>
                  <a:t>wrt</a:t>
                </a: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 vector addition: </a:t>
                </a:r>
                <a14:m>
                  <m:oMath xmlns:m="http://schemas.openxmlformats.org/officeDocument/2006/math">
                    <m:r>
                      <a:rPr lang="el-GR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𝛼</m:t>
                    </m:r>
                    <m:r>
                      <a:rPr lang="el-GR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𝑢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+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𝑣</m:t>
                        </m:r>
                      </m:e>
                    </m:d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=</m:t>
                    </m:r>
                    <m:r>
                      <a:rPr lang="el-GR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𝛼</m:t>
                    </m:r>
                    <m:r>
                      <a:rPr lang="el-GR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𝑢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+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𝛼</m:t>
                    </m:r>
                    <m:r>
                      <a:rPr lang="el-GR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𝑣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Scalar multiplication identity: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1</m:t>
                    </m:r>
                    <m:r>
                      <a:rPr lang="el-GR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𝑢</m:t>
                        </m:r>
                      </m:e>
                    </m:d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=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𝑢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63" y="1022252"/>
                <a:ext cx="7794674" cy="5480475"/>
              </a:xfrm>
              <a:prstGeom prst="rect">
                <a:avLst/>
              </a:prstGeom>
              <a:blipFill rotWithShape="0">
                <a:blip r:embed="rId2"/>
                <a:stretch>
                  <a:fillRect l="-1252" b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381000" y="228600"/>
            <a:ext cx="7772400" cy="762000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r>
              <a:rPr lang="en-US" dirty="0"/>
              <a:t>Vector Space</a:t>
            </a:r>
          </a:p>
        </p:txBody>
      </p:sp>
    </p:spTree>
    <p:extLst>
      <p:ext uri="{BB962C8B-B14F-4D97-AF65-F5344CB8AC3E}">
        <p14:creationId xmlns:p14="http://schemas.microsoft.com/office/powerpoint/2010/main" val="130204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304800" y="325978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Linear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ubtitle 2"/>
              <p:cNvSpPr txBox="1">
                <a:spLocks/>
              </p:cNvSpPr>
              <p:nvPr/>
            </p:nvSpPr>
            <p:spPr>
              <a:xfrm>
                <a:off x="304800" y="1143000"/>
                <a:ext cx="8534400" cy="5715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Function:</a:t>
                </a:r>
              </a:p>
              <a:p>
                <a:pPr marL="338328" indent="-338328" algn="l">
                  <a:lnSpc>
                    <a:spcPct val="120000"/>
                  </a:lnSpc>
                  <a:spcAft>
                    <a:spcPts val="600"/>
                  </a:spcAft>
                  <a:buFont typeface="Arial"/>
                  <a:buChar char="•"/>
                </a:pPr>
                <a:endPara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38328" indent="-338328" algn="l">
                  <a:lnSpc>
                    <a:spcPct val="120000"/>
                  </a:lnSpc>
                  <a:spcAft>
                    <a:spcPts val="600"/>
                  </a:spcAft>
                  <a:buFont typeface="Arial"/>
                  <a:buChar char="•"/>
                </a:pPr>
                <a:endPara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38328" indent="-338328" algn="l">
                  <a:lnSpc>
                    <a:spcPct val="120000"/>
                  </a:lnSpc>
                  <a:spcAft>
                    <a:spcPts val="600"/>
                  </a:spcAft>
                  <a:buFont typeface="Arial"/>
                  <a:buChar char="•"/>
                </a:pPr>
                <a:endPara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20000"/>
                  </a:lnSpc>
                  <a:spcAft>
                    <a:spcPts val="600"/>
                  </a:spcAft>
                </a:pPr>
                <a:endPara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20000"/>
                  </a:lnSpc>
                  <a:spcAft>
                    <a:spcPts val="600"/>
                  </a:spcAft>
                </a:pPr>
                <a:endPara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function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takes vectors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/>
                      </a:rPr>
                      <m:t>𝒳</m:t>
                    </m:r>
                  </m:oMath>
                </a14:m>
                <a:r>
                  <a:rPr lang="en-US" sz="22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transforms into vectors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∈</m:t>
                    </m:r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  <a:cs typeface="Times New Roman"/>
                      </a:rPr>
                      <m:t>𝒴</m:t>
                    </m:r>
                  </m:oMath>
                </a14:m>
                <a:endParaRPr lang="en-US" sz="22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function </a:t>
                </a: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is a linear function if </a:t>
                </a:r>
              </a:p>
              <a:p>
                <a:pPr algn="l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  </a:t>
                </a: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200" b="1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2200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z="2200" b="1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2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2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algn="l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 </a:t>
                </a: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2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2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 scalar </a:t>
                </a:r>
                <a:r>
                  <a:rPr lang="en-US" sz="22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endParaRPr 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38328" indent="-338328" algn="l">
                  <a:lnSpc>
                    <a:spcPct val="120000"/>
                  </a:lnSpc>
                  <a:spcAft>
                    <a:spcPts val="600"/>
                  </a:spcAft>
                  <a:buFont typeface="Arial"/>
                  <a:buChar char="•"/>
                </a:pPr>
                <a:endParaRPr lang="en-US" sz="5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143000"/>
                <a:ext cx="8534400" cy="5715000"/>
              </a:xfrm>
              <a:prstGeom prst="rect">
                <a:avLst/>
              </a:prstGeom>
              <a:blipFill rotWithShape="0">
                <a:blip r:embed="rId3"/>
                <a:stretch>
                  <a:fillRect l="-929" t="-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639392" y="2416802"/>
            <a:ext cx="7742608" cy="1331138"/>
            <a:chOff x="641264" y="2411238"/>
            <a:chExt cx="7742608" cy="1331138"/>
          </a:xfrm>
        </p:grpSpPr>
        <p:sp>
          <p:nvSpPr>
            <p:cNvPr id="9" name="Rectangle 8"/>
            <p:cNvSpPr/>
            <p:nvPr/>
          </p:nvSpPr>
          <p:spPr>
            <a:xfrm>
              <a:off x="2042459" y="2590800"/>
              <a:ext cx="1524000" cy="76200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861859" y="2438400"/>
              <a:ext cx="1981200" cy="10668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740549" y="2411238"/>
              <a:ext cx="3146323" cy="508943"/>
            </a:xfrm>
            <a:custGeom>
              <a:avLst/>
              <a:gdLst>
                <a:gd name="connsiteX0" fmla="*/ 0 w 3146323"/>
                <a:gd name="connsiteY0" fmla="*/ 508943 h 508943"/>
                <a:gd name="connsiteX1" fmla="*/ 1022555 w 3146323"/>
                <a:gd name="connsiteY1" fmla="*/ 36994 h 508943"/>
                <a:gd name="connsiteX2" fmla="*/ 2094271 w 3146323"/>
                <a:gd name="connsiteY2" fmla="*/ 76323 h 508943"/>
                <a:gd name="connsiteX3" fmla="*/ 3146323 w 3146323"/>
                <a:gd name="connsiteY3" fmla="*/ 440117 h 508943"/>
                <a:gd name="connsiteX4" fmla="*/ 3146323 w 3146323"/>
                <a:gd name="connsiteY4" fmla="*/ 440117 h 508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6323" h="508943">
                  <a:moveTo>
                    <a:pt x="0" y="508943"/>
                  </a:moveTo>
                  <a:cubicBezTo>
                    <a:pt x="336755" y="309020"/>
                    <a:pt x="673510" y="109097"/>
                    <a:pt x="1022555" y="36994"/>
                  </a:cubicBezTo>
                  <a:cubicBezTo>
                    <a:pt x="1371600" y="-35109"/>
                    <a:pt x="1740310" y="9136"/>
                    <a:pt x="2094271" y="76323"/>
                  </a:cubicBezTo>
                  <a:cubicBezTo>
                    <a:pt x="2448232" y="143510"/>
                    <a:pt x="3146323" y="440117"/>
                    <a:pt x="3146323" y="440117"/>
                  </a:cubicBezTo>
                  <a:lnTo>
                    <a:pt x="3146323" y="440117"/>
                  </a:lnTo>
                </a:path>
              </a:pathLst>
            </a:custGeom>
            <a:noFill/>
            <a:ln>
              <a:solidFill>
                <a:srgbClr val="0000FF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41264" y="2972935"/>
                  <a:ext cx="1799008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>
                      <a:latin typeface="Times New Roman"/>
                      <a:cs typeface="Times New Roman"/>
                    </a:rPr>
                    <a:t>set </a:t>
                  </a:r>
                  <a14:m>
                    <m:oMath xmlns:m="http://schemas.openxmlformats.org/officeDocument/2006/math">
                      <m:r>
                        <a:rPr lang="en-US" sz="2200" i="1" smtClean="0">
                          <a:latin typeface="Cambria Math"/>
                          <a:ea typeface="Cambria Math"/>
                          <a:cs typeface="Times New Roman"/>
                        </a:rPr>
                        <m:t>𝒳</m:t>
                      </m:r>
                    </m:oMath>
                  </a14:m>
                  <a:r>
                    <a:rPr lang="en-US" sz="2200" dirty="0">
                      <a:latin typeface="Times New Roman"/>
                      <a:cs typeface="Times New Roman"/>
                    </a:rPr>
                    <a:t>  </a:t>
                  </a:r>
                </a:p>
                <a:p>
                  <a:pPr algn="ctr"/>
                  <a:r>
                    <a:rPr lang="en-US" sz="2200" dirty="0">
                      <a:latin typeface="Times New Roman"/>
                      <a:cs typeface="Times New Roman"/>
                    </a:rPr>
                    <a:t>(“input data”)</a:t>
                  </a: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64" y="2972935"/>
                  <a:ext cx="1799008" cy="76944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373" t="-5556" r="-2034" b="-150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400800" y="2929697"/>
                  <a:ext cx="198307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>
                      <a:latin typeface="Times New Roman"/>
                      <a:cs typeface="Times New Roman"/>
                    </a:rPr>
                    <a:t>set </a:t>
                  </a:r>
                  <a14:m>
                    <m:oMath xmlns:m="http://schemas.openxmlformats.org/officeDocument/2006/math">
                      <m:r>
                        <a:rPr lang="en-US" sz="2200" i="1" smtClean="0">
                          <a:latin typeface="Cambria Math"/>
                          <a:ea typeface="Cambria Math"/>
                          <a:cs typeface="Times New Roman"/>
                        </a:rPr>
                        <m:t>𝒴</m:t>
                      </m:r>
                    </m:oMath>
                  </a14:m>
                  <a:r>
                    <a:rPr lang="en-US" sz="2200" dirty="0">
                      <a:latin typeface="Times New Roman"/>
                      <a:cs typeface="Times New Roman"/>
                    </a:rPr>
                    <a:t>  </a:t>
                  </a:r>
                </a:p>
                <a:p>
                  <a:pPr algn="ctr"/>
                  <a:r>
                    <a:rPr lang="en-US" sz="2200" dirty="0">
                      <a:latin typeface="Times New Roman"/>
                      <a:cs typeface="Times New Roman"/>
                    </a:rPr>
                    <a:t>(“output data”)</a:t>
                  </a: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2929697"/>
                  <a:ext cx="1983072" cy="76944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923" t="-5556" r="-923" b="-150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557881"/>
              </p:ext>
            </p:extLst>
          </p:nvPr>
        </p:nvGraphicFramePr>
        <p:xfrm>
          <a:off x="1676400" y="1258043"/>
          <a:ext cx="137795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694800" imgH="158760" progId="Equation.Ribbit">
                  <p:embed/>
                </p:oleObj>
              </mc:Choice>
              <mc:Fallback>
                <p:oleObj name="Formula" r:id="rId6" imgW="694800" imgH="158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258043"/>
                        <a:ext cx="137795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980386"/>
              </p:ext>
            </p:extLst>
          </p:nvPr>
        </p:nvGraphicFramePr>
        <p:xfrm>
          <a:off x="4079269" y="1984411"/>
          <a:ext cx="465137" cy="301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236520" imgH="179280" progId="Equation.Ribbit">
                  <p:embed/>
                </p:oleObj>
              </mc:Choice>
              <mc:Fallback>
                <p:oleObj name="Formula" r:id="rId8" imgW="236520" imgH="1792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269" y="1984411"/>
                        <a:ext cx="465137" cy="3018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2575449" y="2702307"/>
          <a:ext cx="1651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83937" imgH="118274" progId="Equation.Ribbit">
                  <p:embed/>
                </p:oleObj>
              </mc:Choice>
              <mc:Fallback>
                <p:oleObj name="Formula" r:id="rId10" imgW="83937" imgH="118274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5449" y="2702307"/>
                        <a:ext cx="165100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5410200" y="2702307"/>
          <a:ext cx="1103313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560070" imgH="179070" progId="Equation.Ribbit">
                  <p:embed/>
                </p:oleObj>
              </mc:Choice>
              <mc:Fallback>
                <p:oleObj name="Formula" r:id="rId12" imgW="560070" imgH="17907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702307"/>
                        <a:ext cx="1103313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4788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81000" y="-12531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Iclicker</a:t>
            </a:r>
            <a:r>
              <a:rPr lang="en-US" dirty="0"/>
              <a:t>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33400" y="4034213"/>
                <a:ext cx="7794674" cy="24950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2) Is</a:t>
                </a: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: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is-IS" sz="24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a linear function?</a:t>
                </a: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A) YES</a:t>
                </a: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B) NO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034213"/>
                <a:ext cx="7794674" cy="2495042"/>
              </a:xfrm>
              <a:prstGeom prst="rect">
                <a:avLst/>
              </a:prstGeom>
              <a:blipFill rotWithShape="0">
                <a:blip r:embed="rId3"/>
                <a:stretch>
                  <a:fillRect l="-1252" b="-4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33400" y="1223667"/>
                <a:ext cx="7794674" cy="2717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1) Is</a:t>
                </a: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=</m:t>
                    </m:r>
                    <m:f>
                      <m:fPr>
                        <m:ctrlPr>
                          <a:rPr lang="mr-I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|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Arial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Arial"/>
                      </a:rPr>
                      <m:t>: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r>
                      <a:rPr lang="is-IS" sz="2400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cs typeface="Arial"/>
                </a:endParaRP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a linear function?</a:t>
                </a: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A) YES</a:t>
                </a:r>
              </a:p>
              <a:p>
                <a:pPr>
                  <a:lnSpc>
                    <a:spcPct val="120000"/>
                  </a:lnSpc>
                  <a:spcAft>
                    <a:spcPts val="40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cs typeface="Arial"/>
                  </a:rPr>
                  <a:t>B) NO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223667"/>
                <a:ext cx="7794674" cy="2717347"/>
              </a:xfrm>
              <a:prstGeom prst="rect">
                <a:avLst/>
              </a:prstGeom>
              <a:blipFill rotWithShape="0">
                <a:blip r:embed="rId4"/>
                <a:stretch>
                  <a:fillRect l="-1252" b="-3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941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533400" y="381000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Matrices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7200" y="1219200"/>
                <a:ext cx="8260836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34963" indent="-334963"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𝑚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/>
                        <a:cs typeface="Arial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Arial"/>
                      </a:rPr>
                      <m:t>×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  <a:cs typeface="Arial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-matrix</a:t>
                </a:r>
              </a:p>
              <a:p>
                <a:pPr marL="334963" indent="-334963"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34963" indent="-334963"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34963" indent="-334963"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34963" indent="-334963"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functions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represented by a Matrix-Vector multiplication.</a:t>
                </a:r>
              </a:p>
              <a:p>
                <a:pPr marL="334963" indent="-334963"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34963" indent="-334963"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Think of a matrix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linear function that takes vectors</a:t>
                </a:r>
                <a:r>
                  <a:rPr lang="en-US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transforms them into vectors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34963" indent="-334963">
                  <a:buClr>
                    <a:schemeClr val="accent2"/>
                  </a:buClr>
                  <a:buSzPct val="100000"/>
                  <a:buFont typeface="Arial" pitchFamily="34" charset="0"/>
                  <a:buChar char="•"/>
                </a:pPr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buClr>
                    <a:schemeClr val="accent2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s-IS" sz="2400" i="1" dirty="0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buClr>
                    <a:schemeClr val="accent2"/>
                  </a:buClr>
                  <a:buSzPct val="100000"/>
                </a:pPr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Clr>
                    <a:schemeClr val="accent2"/>
                  </a:buClr>
                  <a:buSzPct val="100000"/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Hence we have:</a:t>
                </a:r>
              </a:p>
              <a:p>
                <a:pPr algn="ctr">
                  <a:buClr>
                    <a:schemeClr val="accent2"/>
                  </a:buClr>
                  <a:buSzPct val="100000"/>
                </a:pPr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𝒖</m:t>
                        </m:r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</m:d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𝒖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𝒗</m:t>
                    </m:r>
                  </m:oMath>
                </a14:m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buClr>
                    <a:schemeClr val="accent2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𝒖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𝒖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19200"/>
                <a:ext cx="8260836" cy="5632311"/>
              </a:xfrm>
              <a:prstGeom prst="rect">
                <a:avLst/>
              </a:prstGeom>
              <a:blipFill>
                <a:blip r:embed="rId2"/>
                <a:stretch>
                  <a:fillRect l="-1075" t="-901"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6CF3831-16E3-B344-B414-4AD646C877BF}"/>
                  </a:ext>
                </a:extLst>
              </p:cNvPr>
              <p:cNvSpPr/>
              <p:nvPr/>
            </p:nvSpPr>
            <p:spPr>
              <a:xfrm>
                <a:off x="2743200" y="734943"/>
                <a:ext cx="4127284" cy="1501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</a:rPr>
                        <m:t>𝑨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6CF3831-16E3-B344-B414-4AD646C877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734943"/>
                <a:ext cx="4127284" cy="1501886"/>
              </a:xfrm>
              <a:prstGeom prst="rect">
                <a:avLst/>
              </a:prstGeom>
              <a:blipFill>
                <a:blip r:embed="rId3"/>
                <a:stretch>
                  <a:fillRect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697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457200" y="318477"/>
            <a:ext cx="78152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Matrix-Vector multiplication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25548" y="1238649"/>
                <a:ext cx="8458200" cy="2408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chemeClr val="accent2"/>
                  </a:buClr>
                  <a:buSzPct val="100000"/>
                  <a:buFont typeface="Arial" charset="0"/>
                  <a:buChar char="•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 summation notation for matrix-vector multiplication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200" b="1" i="1" dirty="0">
                  <a:solidFill>
                    <a:srgbClr val="0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accent2"/>
                  </a:buClr>
                  <a:buSzPct val="100000"/>
                </a:pPr>
                <a:endParaRPr lang="en-US" sz="2200" b="1" i="1" dirty="0">
                  <a:solidFill>
                    <a:srgbClr val="000000"/>
                  </a:solidFill>
                  <a:latin typeface="Cambria Math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accent2"/>
                  </a:buClr>
                  <a:buSzPct val="100000"/>
                </a:pPr>
                <a:endParaRPr 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Clr>
                    <a:schemeClr val="accent2"/>
                  </a:buClr>
                  <a:buSzPct val="100000"/>
                  <a:buFont typeface="Arial" charset="0"/>
                  <a:buChar char="•"/>
                </a:pPr>
                <a:endParaRPr 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Clr>
                    <a:schemeClr val="accent2"/>
                  </a:buClr>
                  <a:buSzPct val="100000"/>
                  <a:buFont typeface="Arial" charset="0"/>
                  <a:buChar char="•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You can think about matrix-vector multiplication as: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48" y="1238649"/>
                <a:ext cx="8458200" cy="2408993"/>
              </a:xfrm>
              <a:prstGeom prst="rect">
                <a:avLst/>
              </a:prstGeom>
              <a:blipFill rotWithShape="0">
                <a:blip r:embed="rId2"/>
                <a:stretch>
                  <a:fillRect l="-865" t="-17975" b="-4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0" y="3859928"/>
            <a:ext cx="3886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2"/>
              </a:buClr>
              <a:buSzPct val="100000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combination of column vectors </a:t>
            </a:r>
            <a:r>
              <a:rPr lang="en-US" sz="22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-15240" y="5456883"/>
                <a:ext cx="320040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buClr>
                    <a:schemeClr val="accent2"/>
                  </a:buClr>
                  <a:buSzPct val="100000"/>
                </a:pPr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Dot product of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rows of </a:t>
                </a:r>
                <a:r>
                  <a:rPr lang="en-US" sz="22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" y="5456883"/>
                <a:ext cx="3200400" cy="769441"/>
              </a:xfrm>
              <a:prstGeom prst="rect">
                <a:avLst/>
              </a:prstGeom>
              <a:blipFill rotWithShape="0">
                <a:blip r:embed="rId3"/>
                <a:stretch>
                  <a:fillRect t="-5556" r="-760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95600" y="4029204"/>
                <a:ext cx="6927752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buClr>
                    <a:schemeClr val="accent2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200" b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:,</m:t>
                          </m:r>
                          <m:r>
                            <a:rPr lang="en-US" sz="220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200" b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200" b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𝐀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:,</m:t>
                          </m:r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00" b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200" b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200" b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en-US" sz="2200" b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[:,</m:t>
                      </m:r>
                      <m:r>
                        <a:rPr lang="en-US" sz="2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sz="2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4029204"/>
                <a:ext cx="6927752" cy="43088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352800" y="5168470"/>
                <a:ext cx="2350835" cy="1057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mr-IN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2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𝐀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2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200" b="0" i="0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,:</m:t>
                                    </m:r>
                                  </m:e>
                                </m:d>
                                <m:r>
                                  <a:rPr lang="en-US" sz="2200" b="1" i="1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∙</m:t>
                                </m:r>
                                <m:r>
                                  <a:rPr lang="en-US" sz="2200" b="1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</m:mr>
                            <m:mr>
                              <m:e>
                                <m:r>
                                  <a:rPr lang="mr-IN" sz="2200" i="1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𝐀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2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  <a:cs typeface="Times New Roman" panose="02020603050405020304" pitchFamily="18" charset="0"/>
                                      </a:rPr>
                                      <m:t>,:</m:t>
                                    </m:r>
                                  </m:e>
                                </m:d>
                                <m:r>
                                  <a:rPr lang="en-US" sz="2200" b="1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∙</m:t>
                                </m:r>
                                <m:r>
                                  <a:rPr lang="en-US" sz="2200" b="1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5168470"/>
                <a:ext cx="2350835" cy="10578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906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8"/>
          <p:cNvSpPr txBox="1">
            <a:spLocks noChangeArrowheads="1"/>
          </p:cNvSpPr>
          <p:nvPr/>
        </p:nvSpPr>
        <p:spPr bwMode="auto">
          <a:xfrm>
            <a:off x="457200" y="318477"/>
            <a:ext cx="8229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Matrices operating on data </a:t>
            </a:r>
            <a:endParaRPr lang="en-US" sz="3600" b="1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4260533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447800" y="4126117"/>
                <a:ext cx="145321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Data set: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126117"/>
                <a:ext cx="1453218" cy="430887"/>
              </a:xfrm>
              <a:prstGeom prst="rect">
                <a:avLst/>
              </a:prstGeom>
              <a:blipFill rotWithShape="0">
                <a:blip r:embed="rId3"/>
                <a:stretch>
                  <a:fillRect l="-5462"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295400"/>
            <a:ext cx="4191000" cy="2822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867400" y="4126116"/>
                <a:ext cx="147085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Data set: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000000"/>
                        </a:solidFill>
                        <a:latin typeface="Cambria Math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126116"/>
                <a:ext cx="1470852" cy="430887"/>
              </a:xfrm>
              <a:prstGeom prst="rect">
                <a:avLst/>
              </a:prstGeom>
              <a:blipFill rotWithShape="0">
                <a:blip r:embed="rId5"/>
                <a:stretch>
                  <a:fillRect l="-5394"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urved Right Arrow 16"/>
          <p:cNvSpPr/>
          <p:nvPr/>
        </p:nvSpPr>
        <p:spPr>
          <a:xfrm rot="16200000">
            <a:off x="4002881" y="2890660"/>
            <a:ext cx="723900" cy="41910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46392" y="4917223"/>
            <a:ext cx="123687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>
                <a:solidFill>
                  <a:srgbClr val="000000"/>
                </a:solidFill>
                <a:cs typeface="Times New Roman" panose="02020603050405020304" pitchFamily="18" charset="0"/>
              </a:rPr>
              <a:t>Rotation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505200" y="5452829"/>
                <a:ext cx="1677832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charset="0"/>
                          <a:cs typeface="Times New Roman" panose="020206030504050203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  <a:cs typeface="Times New Roman" panose="02020603050405020304" pitchFamily="18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5452829"/>
                <a:ext cx="1677832" cy="1569660"/>
              </a:xfrm>
              <a:prstGeom prst="rect">
                <a:avLst/>
              </a:prstGeom>
              <a:blipFill rotWithShape="0">
                <a:blip r:embed="rId6"/>
                <a:stretch>
                  <a:fillRect b="-13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8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36517</TotalTime>
  <Words>1230</Words>
  <Application>Microsoft Macintosh PowerPoint</Application>
  <PresentationFormat>On-screen Show (4:3)</PresentationFormat>
  <Paragraphs>244</Paragraphs>
  <Slides>35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Cambria Math</vt:lpstr>
      <vt:lpstr>Franklin Gothic Book</vt:lpstr>
      <vt:lpstr>Perpetua</vt:lpstr>
      <vt:lpstr>Times New Roman</vt:lpstr>
      <vt:lpstr>Wingdings 2</vt:lpstr>
      <vt:lpstr>Equity</vt:lpstr>
      <vt:lpstr>Formula</vt:lpstr>
      <vt:lpstr>Arrays: computing with many numbers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Solid Mechanics TAM 251</dc:title>
  <dc:creator>Mariana Silva Sohn</dc:creator>
  <cp:lastModifiedBy>Silva, Mariana Teixeira</cp:lastModifiedBy>
  <cp:revision>692</cp:revision>
  <cp:lastPrinted>2018-09-23T17:07:21Z</cp:lastPrinted>
  <dcterms:created xsi:type="dcterms:W3CDTF">2012-07-21T17:56:31Z</dcterms:created>
  <dcterms:modified xsi:type="dcterms:W3CDTF">2024-02-20T18:54:31Z</dcterms:modified>
</cp:coreProperties>
</file>